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300" r:id="rId3"/>
    <p:sldId id="301" r:id="rId4"/>
    <p:sldId id="302" r:id="rId5"/>
    <p:sldId id="303" r:id="rId6"/>
    <p:sldId id="304" r:id="rId7"/>
    <p:sldId id="305" r:id="rId8"/>
    <p:sldId id="275" r:id="rId9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7B2"/>
    <a:srgbClr val="42BE95"/>
    <a:srgbClr val="E20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>
        <p:scale>
          <a:sx n="108" d="100"/>
          <a:sy n="108" d="100"/>
        </p:scale>
        <p:origin x="-84" y="-6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7" d="100"/>
          <a:sy n="127" d="100"/>
        </p:scale>
        <p:origin x="-489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11CFA-2B42-449D-A46A-8481E84FE1E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EF1EF-5774-44BF-9A70-544BFC4610E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1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8C0F106-4EB2-432D-BB8F-2896E1ABDC94}" type="datetimeFigureOut">
              <a:rPr lang="hu-HU"/>
              <a:pPr>
                <a:defRPr/>
              </a:pPr>
              <a:t>2017.09.06.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E0FDFA4-D313-4733-8CC8-93D556D8DE9F}" type="slidenum">
              <a:rPr lang="hu-HU"/>
              <a:pPr>
                <a:defRPr/>
              </a:pPr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1276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12390-764C-42A6-8168-2BE5A2F574D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" y="1120"/>
            <a:ext cx="9140016" cy="5141259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164" y="4531082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FE2F9A5-8E7D-4A32-98AF-36719F57D53D}" type="datetimeFigureOut">
              <a:rPr lang="en-US" smtClean="0"/>
              <a:pPr>
                <a:defRPr/>
              </a:pPr>
              <a:t>9/6/2017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276164" y="3713908"/>
            <a:ext cx="7964486" cy="646252"/>
          </a:xfrm>
        </p:spPr>
        <p:txBody>
          <a:bodyPr anchor="b"/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szonj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9F533-E7FB-4A33-BED2-ED16408A300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" y="1120"/>
            <a:ext cx="9140016" cy="514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62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81637" y="2137947"/>
            <a:ext cx="7964487" cy="1021556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81637" y="1491694"/>
            <a:ext cx="7964486" cy="646252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581637" y="3651795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FE2F9A5-8E7D-4A32-98AF-36719F57D53D}" type="datetimeFigureOut">
              <a:rPr lang="en-US" smtClean="0"/>
              <a:pPr>
                <a:defRPr/>
              </a:pPr>
              <a:t>9/6/2017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1" y="1120"/>
            <a:ext cx="9140016" cy="514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431559" y="1610456"/>
            <a:ext cx="7964487" cy="1363741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(Cím) Click to edit Master</a:t>
            </a:r>
            <a:br>
              <a:rPr lang="hu-HU" dirty="0"/>
            </a:br>
            <a:r>
              <a:rPr lang="hu-HU" dirty="0"/>
              <a:t>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30273" y="2577897"/>
            <a:ext cx="7964486" cy="64625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(Alcím) 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431559" y="4037034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FE2F9A5-8E7D-4A32-98AF-36719F57D53D}" type="datetimeFigureOut">
              <a:rPr lang="en-US" smtClean="0"/>
              <a:pPr>
                <a:defRPr/>
              </a:pPr>
              <a:t>9/6/2017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1430273" y="3024366"/>
            <a:ext cx="7964486" cy="646252"/>
          </a:xfrm>
        </p:spPr>
        <p:txBody>
          <a:bodyPr anchor="b"/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(Előadó neve) 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91" y="193472"/>
            <a:ext cx="8392708" cy="857250"/>
          </a:xfrm>
          <a:prstGeom prst="rect">
            <a:avLst/>
          </a:prstGeom>
          <a:noFill/>
        </p:spPr>
        <p:txBody>
          <a:bodyPr/>
          <a:lstStyle>
            <a:lvl1pPr algn="l"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090" y="1200150"/>
            <a:ext cx="8392709" cy="3394075"/>
          </a:xfrm>
        </p:spPr>
        <p:txBody>
          <a:bodyPr/>
          <a:lstStyle>
            <a:lvl2pPr marL="742950" indent="-285750">
              <a:buClr>
                <a:srgbClr val="C00000"/>
              </a:buClr>
              <a:buFont typeface="Calibri" panose="020F0502020204030204" pitchFamily="34" charset="0"/>
              <a:buChar char="‒"/>
              <a:defRPr/>
            </a:lvl2pPr>
          </a:lstStyle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buClr>
                <a:srgbClr val="C00000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err="1"/>
              <a:t>Click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edit</a:t>
            </a:r>
            <a:r>
              <a:rPr lang="hu-HU" dirty="0"/>
              <a:t> Master text </a:t>
            </a:r>
            <a:r>
              <a:rPr lang="hu-HU" dirty="0" err="1"/>
              <a:t>styles</a:t>
            </a:r>
            <a:endParaRPr lang="hu-HU" dirty="0"/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Fourth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4"/>
            <a:r>
              <a:rPr lang="hu-HU" dirty="0" err="1"/>
              <a:t>Fifth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buClr>
                <a:srgbClr val="C00000"/>
              </a:buCl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err="1"/>
              <a:t>Click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edit</a:t>
            </a:r>
            <a:r>
              <a:rPr lang="hu-HU" dirty="0"/>
              <a:t> Master text </a:t>
            </a:r>
            <a:r>
              <a:rPr lang="hu-HU" dirty="0" err="1"/>
              <a:t>styles</a:t>
            </a:r>
            <a:endParaRPr lang="hu-HU" dirty="0"/>
          </a:p>
          <a:p>
            <a:pPr lvl="1"/>
            <a:r>
              <a:rPr lang="hu-HU" dirty="0" err="1"/>
              <a:t>Second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Third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Fourth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4"/>
            <a:r>
              <a:rPr lang="hu-HU" dirty="0" err="1"/>
              <a:t>Fifth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4091" y="193472"/>
            <a:ext cx="8392708" cy="857250"/>
          </a:xfrm>
          <a:prstGeom prst="rect">
            <a:avLst/>
          </a:prstGeom>
          <a:noFill/>
        </p:spPr>
        <p:txBody>
          <a:bodyPr/>
          <a:lstStyle>
            <a:lvl1pPr algn="l"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091" y="1151335"/>
            <a:ext cx="420329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091" y="1631156"/>
            <a:ext cx="4203297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94091" y="193472"/>
            <a:ext cx="8392708" cy="857250"/>
          </a:xfrm>
          <a:prstGeom prst="rect">
            <a:avLst/>
          </a:prstGeom>
          <a:noFill/>
        </p:spPr>
        <p:txBody>
          <a:bodyPr/>
          <a:lstStyle>
            <a:lvl1pPr algn="l"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4091" y="193472"/>
            <a:ext cx="8392708" cy="857250"/>
          </a:xfrm>
          <a:prstGeom prst="rect">
            <a:avLst/>
          </a:prstGeom>
          <a:noFill/>
        </p:spPr>
        <p:txBody>
          <a:bodyPr/>
          <a:lstStyle>
            <a:lvl1pPr algn="l"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717" y="1007104"/>
            <a:ext cx="3155797" cy="77293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7103"/>
            <a:ext cx="5111750" cy="3587519"/>
          </a:xfrm>
        </p:spPr>
        <p:txBody>
          <a:bodyPr/>
          <a:lstStyle>
            <a:lvl1pPr>
              <a:defRPr sz="3200"/>
            </a:lvl1pPr>
            <a:lvl2pPr marL="914400" indent="-457200">
              <a:buClr>
                <a:srgbClr val="C00000"/>
              </a:buClr>
              <a:buFont typeface="Calibri" panose="020F0502020204030204" pitchFamily="34" charset="0"/>
              <a:buChar char="—"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9717" y="1837228"/>
            <a:ext cx="3155797" cy="27573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30175"/>
            <a:ext cx="2207342" cy="172767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7EA2B99-B2CD-403D-A796-6310B5454CF6}" type="slidenum">
              <a:rPr lang="hu-HU" smtClean="0"/>
              <a:pPr>
                <a:defRPr/>
              </a:pPr>
              <a:t>‹N›</a:t>
            </a:fld>
            <a:endParaRPr lang="hu-H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7385" y="4694202"/>
            <a:ext cx="3464169" cy="3291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1" y="1120"/>
            <a:ext cx="9140016" cy="514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3376" y="433754"/>
            <a:ext cx="8383424" cy="416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/>
              <a:t>Click to edit Master text styles</a:t>
            </a:r>
          </a:p>
          <a:p>
            <a:pPr lvl="1"/>
            <a:r>
              <a:rPr lang="hu-HU" dirty="0"/>
              <a:t>Second level</a:t>
            </a:r>
          </a:p>
          <a:p>
            <a:pPr lvl="2"/>
            <a:r>
              <a:rPr lang="hu-HU" dirty="0"/>
              <a:t>Third level</a:t>
            </a:r>
          </a:p>
          <a:p>
            <a:pPr lvl="3"/>
            <a:r>
              <a:rPr lang="hu-HU" dirty="0"/>
              <a:t>Fourth level</a:t>
            </a:r>
          </a:p>
          <a:p>
            <a:pPr lvl="4"/>
            <a:r>
              <a:rPr lang="hu-HU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7355" y="4767263"/>
            <a:ext cx="469244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A9F533-E7FB-4A33-BED2-ED16408A300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6" r:id="rId2"/>
    <p:sldLayoutId id="2147483695" r:id="rId3"/>
    <p:sldLayoutId id="2147483685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6" r:id="rId10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3" y="1125120"/>
            <a:ext cx="7964487" cy="1363741"/>
          </a:xfrm>
        </p:spPr>
        <p:txBody>
          <a:bodyPr/>
          <a:lstStyle/>
          <a:p>
            <a:r>
              <a:rPr lang="hu-HU" dirty="0"/>
              <a:t>University </a:t>
            </a:r>
            <a:r>
              <a:rPr lang="hu-HU" dirty="0" err="1"/>
              <a:t>Values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Today</a:t>
            </a:r>
            <a:r>
              <a:rPr lang="hu-HU" dirty="0"/>
              <a:t> – </a:t>
            </a:r>
            <a:r>
              <a:rPr lang="hu-HU" dirty="0" err="1"/>
              <a:t>Internal</a:t>
            </a:r>
            <a:r>
              <a:rPr lang="hu-HU" dirty="0"/>
              <a:t> </a:t>
            </a:r>
            <a:r>
              <a:rPr lang="hu-HU" dirty="0" err="1"/>
              <a:t>perspectives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587" y="3042131"/>
            <a:ext cx="8895413" cy="646252"/>
          </a:xfrm>
        </p:spPr>
        <p:txBody>
          <a:bodyPr/>
          <a:lstStyle/>
          <a:p>
            <a:r>
              <a:rPr lang="hu-HU" dirty="0"/>
              <a:t>Magna Charta </a:t>
            </a:r>
            <a:r>
              <a:rPr lang="hu-HU" dirty="0" err="1"/>
              <a:t>Conference</a:t>
            </a:r>
            <a:r>
              <a:rPr lang="hu-HU" dirty="0"/>
              <a:t> – 31/08/2017 – Pécs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2"/>
          </p:nvPr>
        </p:nvSpPr>
        <p:spPr>
          <a:xfrm>
            <a:off x="248587" y="3995037"/>
            <a:ext cx="7964486" cy="646252"/>
          </a:xfrm>
        </p:spPr>
        <p:txBody>
          <a:bodyPr anchor="b"/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Tamás Töhötöm </a:t>
            </a:r>
            <a:r>
              <a:rPr lang="hu-HU" dirty="0" err="1"/>
              <a:t>Kaizinger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962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4091" y="193472"/>
            <a:ext cx="8392708" cy="1540078"/>
          </a:xfrm>
        </p:spPr>
        <p:txBody>
          <a:bodyPr/>
          <a:lstStyle/>
          <a:p>
            <a:r>
              <a:rPr lang="en-GB" sz="3600" dirty="0"/>
              <a:t>What are the main objectives of the higher education nowadays?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4091" y="1657349"/>
            <a:ext cx="8392709" cy="3394075"/>
          </a:xfrm>
        </p:spPr>
        <p:txBody>
          <a:bodyPr/>
          <a:lstStyle/>
          <a:p>
            <a:r>
              <a:rPr lang="en-GB" sz="2800" dirty="0"/>
              <a:t>Value based education and operation</a:t>
            </a:r>
            <a:endParaRPr lang="hu-HU" sz="2800" dirty="0"/>
          </a:p>
          <a:p>
            <a:r>
              <a:rPr lang="en-GB" sz="2800" dirty="0"/>
              <a:t>Social community</a:t>
            </a:r>
            <a:endParaRPr lang="hu-HU" sz="2800" dirty="0"/>
          </a:p>
          <a:p>
            <a:r>
              <a:rPr lang="en-GB" sz="2800" dirty="0"/>
              <a:t>Perception management</a:t>
            </a:r>
            <a:endParaRPr lang="hu-HU" sz="2800" dirty="0"/>
          </a:p>
          <a:p>
            <a:r>
              <a:rPr lang="en-GB" sz="2800" dirty="0"/>
              <a:t>Social thinking, attitude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79129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Higher education from the student`s perspective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469" y="1859527"/>
            <a:ext cx="8392709" cy="3394075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Valuable knowledge</a:t>
            </a:r>
            <a:endParaRPr lang="hu-HU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Student deliverance</a:t>
            </a:r>
            <a:endParaRPr lang="hu-HU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/>
              <a:t>Opportunity to play a role in the decision making</a:t>
            </a:r>
            <a:endParaRPr lang="hu-HU" sz="3200" dirty="0"/>
          </a:p>
          <a:p>
            <a:pPr marL="457200" lvl="1" indent="0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42750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Changing world</a:t>
            </a:r>
            <a:r>
              <a:rPr lang="hu-HU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Security of the students</a:t>
            </a:r>
            <a:endParaRPr lang="hu-HU" dirty="0"/>
          </a:p>
          <a:p>
            <a:r>
              <a:rPr lang="en-GB" dirty="0"/>
              <a:t>Effective complain handling</a:t>
            </a:r>
          </a:p>
          <a:p>
            <a:r>
              <a:rPr lang="en-GB" dirty="0"/>
              <a:t>Discussion</a:t>
            </a:r>
            <a:endParaRPr lang="hu-HU" dirty="0"/>
          </a:p>
          <a:p>
            <a:r>
              <a:rPr lang="en-GB" dirty="0"/>
              <a:t>Prevention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66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activity and consciousness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4090" y="1200150"/>
            <a:ext cx="8849910" cy="3394075"/>
          </a:xfrm>
        </p:spPr>
        <p:txBody>
          <a:bodyPr/>
          <a:lstStyle/>
          <a:p>
            <a:r>
              <a:rPr lang="en-GB" dirty="0"/>
              <a:t>Commitment to democratic values</a:t>
            </a:r>
            <a:endParaRPr lang="hu-HU" dirty="0"/>
          </a:p>
          <a:p>
            <a:r>
              <a:rPr lang="en-GB" dirty="0"/>
              <a:t>Autonomy of the higher education</a:t>
            </a:r>
            <a:endParaRPr lang="hu-HU" dirty="0"/>
          </a:p>
          <a:p>
            <a:r>
              <a:rPr lang="en-GB" dirty="0"/>
              <a:t>Political neutrality</a:t>
            </a:r>
            <a:endParaRPr lang="hu-HU" dirty="0"/>
          </a:p>
          <a:p>
            <a:r>
              <a:rPr lang="en-GB" dirty="0"/>
              <a:t>Election Codex of the NUSH*</a:t>
            </a:r>
          </a:p>
          <a:p>
            <a:pPr marL="3657600" lvl="8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				    </a:t>
            </a:r>
            <a:r>
              <a:rPr lang="en-GB" sz="1400" dirty="0"/>
              <a:t>*National Union of Students in Hungary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87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Infra</a:t>
            </a:r>
            <a:r>
              <a:rPr lang="en-GB" dirty="0"/>
              <a:t>structure</a:t>
            </a:r>
            <a:r>
              <a:rPr lang="hu-HU" dirty="0"/>
              <a:t>	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Proper accommodation for students</a:t>
            </a:r>
            <a:endParaRPr lang="hu-HU" sz="2800" dirty="0"/>
          </a:p>
          <a:p>
            <a:pPr lvl="2" indent="-342900"/>
            <a:r>
              <a:rPr lang="en-GB" dirty="0"/>
              <a:t>Dormitory</a:t>
            </a:r>
            <a:endParaRPr lang="hu-HU" dirty="0"/>
          </a:p>
          <a:p>
            <a:pPr lvl="2" indent="-342900"/>
            <a:r>
              <a:rPr lang="en-GB" dirty="0"/>
              <a:t>Sublet</a:t>
            </a:r>
            <a:endParaRPr lang="hu-HU" dirty="0"/>
          </a:p>
          <a:p>
            <a:r>
              <a:rPr lang="en-GB" sz="2800" dirty="0"/>
              <a:t>Sporting facilities</a:t>
            </a:r>
            <a:endParaRPr lang="hu-HU" sz="2800" dirty="0"/>
          </a:p>
          <a:p>
            <a:r>
              <a:rPr lang="en-GB" sz="2800" dirty="0"/>
              <a:t>Catering service</a:t>
            </a:r>
            <a:endParaRPr lang="hu-HU" sz="2800" dirty="0"/>
          </a:p>
          <a:p>
            <a:r>
              <a:rPr lang="en-GB" sz="2800" dirty="0"/>
              <a:t>E-learning systems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92762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Attendee services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4091" y="1375996"/>
            <a:ext cx="8392709" cy="3394075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Mental hygiene services</a:t>
            </a:r>
            <a:endParaRPr lang="hu-HU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Teacher-Student connection, mentoring</a:t>
            </a:r>
            <a:endParaRPr lang="hu-HU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Career guidance</a:t>
            </a:r>
            <a:endParaRPr lang="hu-HU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Applying for a job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205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766247" y="2025131"/>
            <a:ext cx="7964487" cy="1363741"/>
          </a:xfrm>
        </p:spPr>
        <p:txBody>
          <a:bodyPr/>
          <a:lstStyle/>
          <a:p>
            <a:r>
              <a:rPr lang="hu-HU" sz="4000" dirty="0" err="1"/>
              <a:t>Thank</a:t>
            </a:r>
            <a:r>
              <a:rPr lang="hu-HU" sz="4000" dirty="0"/>
              <a:t> </a:t>
            </a:r>
            <a:r>
              <a:rPr lang="hu-HU" sz="4000" dirty="0" err="1"/>
              <a:t>you</a:t>
            </a:r>
            <a:r>
              <a:rPr lang="hu-HU" sz="4000" dirty="0"/>
              <a:t> </a:t>
            </a:r>
            <a:r>
              <a:rPr lang="hu-HU" sz="4000" dirty="0" err="1"/>
              <a:t>for</a:t>
            </a:r>
            <a:r>
              <a:rPr lang="hu-HU" sz="4000" dirty="0"/>
              <a:t> </a:t>
            </a:r>
            <a:r>
              <a:rPr lang="hu-HU" sz="4000" dirty="0" err="1"/>
              <a:t>your</a:t>
            </a:r>
            <a:r>
              <a:rPr lang="hu-HU" sz="4000" dirty="0"/>
              <a:t> </a:t>
            </a:r>
            <a:r>
              <a:rPr lang="hu-HU" sz="4000" dirty="0" err="1"/>
              <a:t>attention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09466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6023</TotalTime>
  <Words>126</Words>
  <Application>Microsoft Office PowerPoint</Application>
  <PresentationFormat>Presentazione su schermo (16:9)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University Values For Today – Internal perspectives</vt:lpstr>
      <vt:lpstr>What are the main objectives of the higher education nowadays?</vt:lpstr>
      <vt:lpstr>Higher education from the student`s perspective</vt:lpstr>
      <vt:lpstr>Changing world </vt:lpstr>
      <vt:lpstr>Public activity and consciousness</vt:lpstr>
      <vt:lpstr>Infrastructure </vt:lpstr>
      <vt:lpstr>Attendee services</vt:lpstr>
      <vt:lpstr>Thank you for your attention</vt:lpstr>
    </vt:vector>
  </TitlesOfParts>
  <Company>HD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Marianna Ádám</dc:creator>
  <cp:lastModifiedBy>UTENTE</cp:lastModifiedBy>
  <cp:revision>100</cp:revision>
  <dcterms:created xsi:type="dcterms:W3CDTF">2015-02-13T16:05:34Z</dcterms:created>
  <dcterms:modified xsi:type="dcterms:W3CDTF">2017-09-06T10:45:26Z</dcterms:modified>
</cp:coreProperties>
</file>